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7"/>
  </p:notesMasterIdLst>
  <p:sldIdLst>
    <p:sldId id="256" r:id="rId2"/>
    <p:sldId id="257" r:id="rId3"/>
    <p:sldId id="258" r:id="rId4"/>
    <p:sldId id="259" r:id="rId5"/>
    <p:sldId id="260" r:id="rId6"/>
    <p:sldId id="277" r:id="rId7"/>
    <p:sldId id="278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3" r:id="rId19"/>
    <p:sldId id="271" r:id="rId20"/>
    <p:sldId id="272" r:id="rId21"/>
    <p:sldId id="274" r:id="rId22"/>
    <p:sldId id="275" r:id="rId23"/>
    <p:sldId id="279" r:id="rId24"/>
    <p:sldId id="276" r:id="rId25"/>
    <p:sldId id="280" r:id="rId2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8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F64BC3-56D9-4236-A06F-D150908C4C54}" type="datetimeFigureOut">
              <a:rPr lang="en-US" smtClean="0"/>
              <a:pPr/>
              <a:t>10/4/2010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35C74B9-4376-4139-932A-D273BC235E7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5C74B9-4376-4139-932A-D273BC235E70}" type="slidenum">
              <a:rPr lang="en-US" smtClean="0"/>
              <a:pPr/>
              <a:t>9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8F3677D4-37F8-4252-9696-52EE46C59D84}" type="datetimeFigureOut">
              <a:rPr lang="en-US" smtClean="0"/>
              <a:pPr/>
              <a:t>10/4/2010</a:t>
            </a:fld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EB809B5D-985B-4DF1-AC49-3C55CF7A471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3677D4-37F8-4252-9696-52EE46C59D84}" type="datetimeFigureOut">
              <a:rPr lang="en-US" smtClean="0"/>
              <a:pPr/>
              <a:t>10/4/2010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B809B5D-985B-4DF1-AC49-3C55CF7A471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3677D4-37F8-4252-9696-52EE46C59D84}" type="datetimeFigureOut">
              <a:rPr lang="en-US" smtClean="0"/>
              <a:pPr/>
              <a:t>10/4/2010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B809B5D-985B-4DF1-AC49-3C55CF7A471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3677D4-37F8-4252-9696-52EE46C59D84}" type="datetimeFigureOut">
              <a:rPr lang="en-US" smtClean="0"/>
              <a:pPr/>
              <a:t>10/4/2010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B809B5D-985B-4DF1-AC49-3C55CF7A471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8F3677D4-37F8-4252-9696-52EE46C59D84}" type="datetimeFigureOut">
              <a:rPr lang="en-US" smtClean="0"/>
              <a:pPr/>
              <a:t>10/4/2010</a:t>
            </a:fld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EB809B5D-985B-4DF1-AC49-3C55CF7A471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3677D4-37F8-4252-9696-52EE46C59D84}" type="datetimeFigureOut">
              <a:rPr lang="en-US" smtClean="0"/>
              <a:pPr/>
              <a:t>10/4/2010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EB809B5D-985B-4DF1-AC49-3C55CF7A471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1" name="Rectangle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3677D4-37F8-4252-9696-52EE46C59D84}" type="datetimeFigureOut">
              <a:rPr lang="en-US" smtClean="0"/>
              <a:pPr/>
              <a:t>10/4/2010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EB809B5D-985B-4DF1-AC49-3C55CF7A471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3677D4-37F8-4252-9696-52EE46C59D84}" type="datetimeFigureOut">
              <a:rPr lang="en-US" smtClean="0"/>
              <a:pPr/>
              <a:t>10/4/2010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B809B5D-985B-4DF1-AC49-3C55CF7A471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3677D4-37F8-4252-9696-52EE46C59D84}" type="datetimeFigureOut">
              <a:rPr lang="en-US" smtClean="0"/>
              <a:pPr/>
              <a:t>10/4/2010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B809B5D-985B-4DF1-AC49-3C55CF7A471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8F3677D4-37F8-4252-9696-52EE46C59D84}" type="datetimeFigureOut">
              <a:rPr lang="en-US" smtClean="0"/>
              <a:pPr/>
              <a:t>10/4/2010</a:t>
            </a:fld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EB809B5D-985B-4DF1-AC49-3C55CF7A471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en-US" dirty="0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8F3677D4-37F8-4252-9696-52EE46C59D84}" type="datetimeFigureOut">
              <a:rPr lang="en-US" smtClean="0"/>
              <a:pPr/>
              <a:t>10/4/2010</a:t>
            </a:fld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EB809B5D-985B-4DF1-AC49-3C55CF7A471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8F3677D4-37F8-4252-9696-52EE46C59D84}" type="datetimeFigureOut">
              <a:rPr lang="en-US" smtClean="0"/>
              <a:pPr/>
              <a:t>10/4/2010</a:t>
            </a:fld>
            <a:endParaRPr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EB809B5D-985B-4DF1-AC49-3C55CF7A471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Buzz Lightyear Poison Case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</a:t>
            </a:r>
          </a:p>
          <a:p>
            <a:r>
              <a:rPr lang="en-US" dirty="0" smtClean="0"/>
              <a:t>Andrew Roland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Drink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drink must be pure water.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Powders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For the powders </a:t>
            </a:r>
            <a:r>
              <a:rPr lang="en-US" dirty="0" smtClean="0"/>
              <a:t>The scientists tested </a:t>
            </a:r>
            <a:r>
              <a:rPr lang="en-US" dirty="0" smtClean="0"/>
              <a:t>solubility, conductivity(with a conductivity meter),melting, reactivity(we used vinegar for that), and flammability.</a:t>
            </a:r>
          </a:p>
          <a:p>
            <a:endParaRPr lang="en-US" dirty="0" smtClean="0"/>
          </a:p>
          <a:p>
            <a:r>
              <a:rPr lang="en-US" dirty="0" smtClean="0"/>
              <a:t>Here is </a:t>
            </a:r>
            <a:r>
              <a:rPr lang="en-US" dirty="0" smtClean="0"/>
              <a:t>the scientists results</a:t>
            </a:r>
            <a:r>
              <a:rPr lang="en-US" dirty="0" smtClean="0"/>
              <a:t>. 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Group 76"/>
          <p:cNvGraphicFramePr>
            <a:graphicFrameLocks/>
          </p:cNvGraphicFramePr>
          <p:nvPr/>
        </p:nvGraphicFramePr>
        <p:xfrm>
          <a:off x="0" y="-1"/>
          <a:ext cx="9144000" cy="6858000"/>
        </p:xfrm>
        <a:graphic>
          <a:graphicData uri="http://schemas.openxmlformats.org/drawingml/2006/table">
            <a:tbl>
              <a:tblPr/>
              <a:tblGrid>
                <a:gridCol w="1676400"/>
                <a:gridCol w="1371600"/>
                <a:gridCol w="1752600"/>
                <a:gridCol w="1143000"/>
                <a:gridCol w="1447800"/>
                <a:gridCol w="1752600"/>
              </a:tblGrid>
              <a:tr h="87877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Powders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2000" dirty="0" smtClean="0">
                          <a:latin typeface="Arial" pitchFamily="34" charset="0"/>
                          <a:cs typeface="Arial" pitchFamily="34" charset="0"/>
                        </a:rPr>
                        <a:t>solubility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</a:rPr>
                        <a:t>conductivity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66"/>
                          </a:solidFill>
                          <a:effectLst/>
                          <a:latin typeface="Arial" charset="0"/>
                        </a:rPr>
                        <a:t>melting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66"/>
                          </a:solidFill>
                          <a:effectLst/>
                          <a:latin typeface="Arial" charset="0"/>
                        </a:rPr>
                        <a:t>reactivity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66"/>
                          </a:solidFill>
                          <a:effectLst/>
                          <a:latin typeface="Arial" charset="0"/>
                        </a:rPr>
                        <a:t>flammability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81419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Sucrose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yes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none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yes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none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yes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88073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Baking soda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none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none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none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yes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burnt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126238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Sodium polyacrylate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expands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none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none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yes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none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87877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Sodium chloride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none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none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none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none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none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88073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Ascorbic acid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dissovle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none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yes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none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none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126238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Crime scene powder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yes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none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yes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nothing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none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Group 67"/>
          <p:cNvGraphicFramePr>
            <a:graphicFrameLocks/>
          </p:cNvGraphicFramePr>
          <p:nvPr/>
        </p:nvGraphicFramePr>
        <p:xfrm>
          <a:off x="0" y="0"/>
          <a:ext cx="9144000" cy="6857999"/>
        </p:xfrm>
        <a:graphic>
          <a:graphicData uri="http://schemas.openxmlformats.org/drawingml/2006/table">
            <a:tbl>
              <a:tblPr/>
              <a:tblGrid>
                <a:gridCol w="1692275"/>
                <a:gridCol w="1965325"/>
                <a:gridCol w="1447800"/>
                <a:gridCol w="2208213"/>
                <a:gridCol w="1830387"/>
              </a:tblGrid>
              <a:tr h="165173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Powder</a:t>
                      </a:r>
                    </a:p>
                  </a:txBody>
                  <a:tcPr marT="45718" marB="4571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Observations</a:t>
                      </a:r>
                    </a:p>
                  </a:txBody>
                  <a:tcPr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Pure substance or mixture?</a:t>
                      </a:r>
                    </a:p>
                  </a:txBody>
                  <a:tcPr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Homogeneous or heterogeneous?</a:t>
                      </a:r>
                    </a:p>
                  </a:txBody>
                  <a:tcPr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If it is a pure substance, is it an element or a compound?</a:t>
                      </a:r>
                    </a:p>
                  </a:txBody>
                  <a:tcPr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84238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Sucrose</a:t>
                      </a:r>
                    </a:p>
                  </a:txBody>
                  <a:tcPr marT="45718" marB="4571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It is white, with rough feel</a:t>
                      </a:r>
                    </a:p>
                  </a:txBody>
                  <a:tcPr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mixture</a:t>
                      </a:r>
                    </a:p>
                  </a:txBody>
                  <a:tcPr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heterogeneous</a:t>
                      </a:r>
                    </a:p>
                  </a:txBody>
                  <a:tcPr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none</a:t>
                      </a:r>
                    </a:p>
                  </a:txBody>
                  <a:tcPr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84076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Baking Soda</a:t>
                      </a:r>
                    </a:p>
                  </a:txBody>
                  <a:tcPr marT="45718" marB="4571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It is white</a:t>
                      </a:r>
                    </a:p>
                  </a:txBody>
                  <a:tcPr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mixture</a:t>
                      </a:r>
                    </a:p>
                  </a:txBody>
                  <a:tcPr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heterogeneous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none</a:t>
                      </a:r>
                    </a:p>
                  </a:txBody>
                  <a:tcPr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8391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Sodium polyacrylate</a:t>
                      </a:r>
                    </a:p>
                  </a:txBody>
                  <a:tcPr marT="45718" marB="4571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It expands with vinegar</a:t>
                      </a:r>
                    </a:p>
                  </a:txBody>
                  <a:tcPr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mixture</a:t>
                      </a:r>
                    </a:p>
                  </a:txBody>
                  <a:tcPr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heterogeneous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none</a:t>
                      </a:r>
                    </a:p>
                  </a:txBody>
                  <a:tcPr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81316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Sodium chloride</a:t>
                      </a:r>
                    </a:p>
                  </a:txBody>
                  <a:tcPr marT="45718" marB="4571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It is rocky and white</a:t>
                      </a:r>
                    </a:p>
                  </a:txBody>
                  <a:tcPr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mixture</a:t>
                      </a:r>
                    </a:p>
                  </a:txBody>
                  <a:tcPr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heterogeneous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none</a:t>
                      </a:r>
                    </a:p>
                  </a:txBody>
                  <a:tcPr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84238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Ascorbic acid</a:t>
                      </a:r>
                    </a:p>
                  </a:txBody>
                  <a:tcPr marT="45718" marB="4571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Dissolves in vinegar</a:t>
                      </a:r>
                    </a:p>
                  </a:txBody>
                  <a:tcPr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mixture</a:t>
                      </a:r>
                    </a:p>
                  </a:txBody>
                  <a:tcPr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heterogeneous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none</a:t>
                      </a:r>
                    </a:p>
                  </a:txBody>
                  <a:tcPr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102843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Crime Scene powder</a:t>
                      </a:r>
                    </a:p>
                  </a:txBody>
                  <a:tcPr marT="45718" marB="4571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It is white and rough feel</a:t>
                      </a:r>
                    </a:p>
                  </a:txBody>
                  <a:tcPr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mixture</a:t>
                      </a:r>
                    </a:p>
                  </a:txBody>
                  <a:tcPr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heterogeneous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none</a:t>
                      </a:r>
                    </a:p>
                  </a:txBody>
                  <a:tcPr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Powder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powder must be sucrose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hot dogs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For the hot </a:t>
            </a:r>
            <a:r>
              <a:rPr lang="en-US" dirty="0" smtClean="0"/>
              <a:t>dogs The scientists did </a:t>
            </a:r>
            <a:r>
              <a:rPr lang="en-US" dirty="0" smtClean="0"/>
              <a:t>mass pre squeeze, mass post squeeze, reactivity(we used iodine for that),and conductivity (with a conductivity meter).</a:t>
            </a:r>
          </a:p>
          <a:p>
            <a:endParaRPr lang="en-US" dirty="0" smtClean="0"/>
          </a:p>
          <a:p>
            <a:r>
              <a:rPr lang="en-US" dirty="0" smtClean="0"/>
              <a:t>Here is </a:t>
            </a:r>
            <a:r>
              <a:rPr lang="en-US" dirty="0" smtClean="0"/>
              <a:t>the scientists</a:t>
            </a:r>
            <a:r>
              <a:rPr lang="en-US" dirty="0" smtClean="0"/>
              <a:t> </a:t>
            </a:r>
            <a:r>
              <a:rPr lang="en-US" dirty="0" smtClean="0"/>
              <a:t>results. 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Group 116"/>
          <p:cNvGraphicFramePr>
            <a:graphicFrameLocks/>
          </p:cNvGraphicFramePr>
          <p:nvPr/>
        </p:nvGraphicFramePr>
        <p:xfrm>
          <a:off x="0" y="0"/>
          <a:ext cx="9144000" cy="6858000"/>
        </p:xfrm>
        <a:graphic>
          <a:graphicData uri="http://schemas.openxmlformats.org/drawingml/2006/table">
            <a:tbl>
              <a:tblPr/>
              <a:tblGrid>
                <a:gridCol w="1524000"/>
                <a:gridCol w="1524000"/>
                <a:gridCol w="1524000"/>
                <a:gridCol w="1371600"/>
                <a:gridCol w="1676400"/>
                <a:gridCol w="1524000"/>
              </a:tblGrid>
              <a:tr h="152721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Hot dogs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2000" dirty="0" smtClean="0"/>
                        <a:t>Mass </a:t>
                      </a:r>
                      <a:r>
                        <a:rPr lang="en-US" sz="2000" dirty="0" smtClean="0">
                          <a:latin typeface="Arial" pitchFamily="34" charset="0"/>
                          <a:cs typeface="Arial" pitchFamily="34" charset="0"/>
                        </a:rPr>
                        <a:t>pre</a:t>
                      </a:r>
                      <a:r>
                        <a:rPr lang="en-US" sz="2000" dirty="0" smtClean="0"/>
                        <a:t> squeeze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2000" dirty="0" smtClean="0"/>
                        <a:t>Mass post squeeze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Color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Conductivity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Reactivity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129552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Pork hot dog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11.5g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10.6g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tan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high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Turns black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12993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Light pork hot dog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9.5g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8.5g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brown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Very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high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none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129552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Fat free hot dog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11g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9.5g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Yellow brown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high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Turns black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144033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Crime scene hot dog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11.3g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10.4g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tan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high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Turns black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Group 55"/>
          <p:cNvGraphicFramePr>
            <a:graphicFrameLocks/>
          </p:cNvGraphicFramePr>
          <p:nvPr/>
        </p:nvGraphicFramePr>
        <p:xfrm>
          <a:off x="0" y="0"/>
          <a:ext cx="9144000" cy="6858000"/>
        </p:xfrm>
        <a:graphic>
          <a:graphicData uri="http://schemas.openxmlformats.org/drawingml/2006/table">
            <a:tbl>
              <a:tblPr/>
              <a:tblGrid>
                <a:gridCol w="1676400"/>
                <a:gridCol w="1828800"/>
                <a:gridCol w="1600200"/>
                <a:gridCol w="2208213"/>
                <a:gridCol w="1830387"/>
              </a:tblGrid>
              <a:tr h="176604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Hot dog</a:t>
                      </a:r>
                    </a:p>
                  </a:txBody>
                  <a:tcPr marT="45725" marB="4572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Observations</a:t>
                      </a: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Pure substance or mixture?</a:t>
                      </a: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Homogeneous or heterogeneous?</a:t>
                      </a: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If it is a pure substance, is it an element or a compound?</a:t>
                      </a: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127212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Pork hot dog</a:t>
                      </a:r>
                    </a:p>
                  </a:txBody>
                  <a:tcPr marT="45725" marB="4572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It was tan colored</a:t>
                      </a: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mixture</a:t>
                      </a: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homogeneous</a:t>
                      </a: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none</a:t>
                      </a: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127559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Light pork hot dog</a:t>
                      </a:r>
                    </a:p>
                  </a:txBody>
                  <a:tcPr marT="45725" marB="4572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It was brown</a:t>
                      </a: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mixture</a:t>
                      </a: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homogeneous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none</a:t>
                      </a: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127212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Fat free hot dog</a:t>
                      </a:r>
                    </a:p>
                  </a:txBody>
                  <a:tcPr marT="45725" marB="4572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It was yellowish brown</a:t>
                      </a: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mixture</a:t>
                      </a: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homogeneous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none</a:t>
                      </a: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127212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Crime scene hot dog</a:t>
                      </a:r>
                    </a:p>
                  </a:txBody>
                  <a:tcPr marT="45725" marB="4572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It was tan and fat</a:t>
                      </a: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mixture</a:t>
                      </a: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homogeneous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none</a:t>
                      </a: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81000"/>
            <a:ext cx="8229600" cy="1143000"/>
          </a:xfrm>
        </p:spPr>
        <p:txBody>
          <a:bodyPr/>
          <a:lstStyle/>
          <a:p>
            <a:r>
              <a:rPr lang="en-US" dirty="0" smtClean="0"/>
              <a:t>Hot dog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hot dog must be pork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wraps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For the wraps </a:t>
            </a:r>
            <a:r>
              <a:rPr lang="en-US" dirty="0" smtClean="0"/>
              <a:t>the scientists did </a:t>
            </a:r>
            <a:r>
              <a:rPr lang="en-US" dirty="0" smtClean="0"/>
              <a:t>malubility, luster, conductivity (with a conductivity meter),reactivity (with ascorbic acid), and density.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Here is </a:t>
            </a:r>
            <a:r>
              <a:rPr lang="en-US" dirty="0" smtClean="0"/>
              <a:t>the scientists results</a:t>
            </a:r>
            <a:r>
              <a:rPr lang="en-US" dirty="0" smtClean="0"/>
              <a:t>. 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Back-story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Buzz and Woody are making a cooking show and each contestant had to bring a hotdog, a wrap for the hotdog, a drink, a head shot, and a powder.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 They are about to start the tryouts when Buzz was poisoned.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Group 71"/>
          <p:cNvGraphicFramePr>
            <a:graphicFrameLocks/>
          </p:cNvGraphicFramePr>
          <p:nvPr/>
        </p:nvGraphicFramePr>
        <p:xfrm>
          <a:off x="0" y="0"/>
          <a:ext cx="9144000" cy="6858001"/>
        </p:xfrm>
        <a:graphic>
          <a:graphicData uri="http://schemas.openxmlformats.org/drawingml/2006/table">
            <a:tbl>
              <a:tblPr/>
              <a:tblGrid>
                <a:gridCol w="1524000"/>
                <a:gridCol w="1524000"/>
                <a:gridCol w="1295400"/>
                <a:gridCol w="1752600"/>
                <a:gridCol w="1524000"/>
                <a:gridCol w="1524000"/>
              </a:tblGrid>
              <a:tr h="81740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Wraps</a:t>
                      </a:r>
                    </a:p>
                  </a:txBody>
                  <a:tcPr marT="45725" marB="4572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</a:rPr>
                        <a:t>Malubility</a:t>
                      </a: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</a:rPr>
                        <a:t>Luster</a:t>
                      </a: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</a:rPr>
                        <a:t>Conductivity</a:t>
                      </a: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</a:rPr>
                        <a:t>Density</a:t>
                      </a: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</a:rPr>
                        <a:t>Reactivity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66"/>
                        </a:solidFill>
                        <a:effectLst/>
                        <a:latin typeface="Arial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8191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Plastic</a:t>
                      </a:r>
                    </a:p>
                  </a:txBody>
                  <a:tcPr marT="45725" marB="4572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yes</a:t>
                      </a: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dull</a:t>
                      </a: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none</a:t>
                      </a: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float</a:t>
                      </a: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none</a:t>
                      </a: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81740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Aluminum</a:t>
                      </a:r>
                    </a:p>
                  </a:txBody>
                  <a:tcPr marT="45725" marB="4572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yes</a:t>
                      </a: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shiny</a:t>
                      </a: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Very high</a:t>
                      </a: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sink</a:t>
                      </a: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none</a:t>
                      </a: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8191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Zinc</a:t>
                      </a:r>
                    </a:p>
                  </a:txBody>
                  <a:tcPr marT="45725" marB="4572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yes</a:t>
                      </a: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dull</a:t>
                      </a: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Very high</a:t>
                      </a: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sink</a:t>
                      </a: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none</a:t>
                      </a: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81740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Copper</a:t>
                      </a:r>
                    </a:p>
                  </a:txBody>
                  <a:tcPr marT="45725" marB="4572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yes</a:t>
                      </a: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shiny</a:t>
                      </a: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high</a:t>
                      </a: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sink</a:t>
                      </a: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cleans</a:t>
                      </a: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81740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Iron</a:t>
                      </a:r>
                    </a:p>
                  </a:txBody>
                  <a:tcPr marT="45725" marB="4572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yes</a:t>
                      </a: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shiny</a:t>
                      </a: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high</a:t>
                      </a: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sink</a:t>
                      </a: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Bubbles and cleans</a:t>
                      </a: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8191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Sulfur</a:t>
                      </a:r>
                    </a:p>
                  </a:txBody>
                  <a:tcPr marT="45725" marB="4572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no</a:t>
                      </a: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dull</a:t>
                      </a: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none</a:t>
                      </a: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sink</a:t>
                      </a: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none</a:t>
                      </a: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113080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Crime scene wrap</a:t>
                      </a:r>
                    </a:p>
                  </a:txBody>
                  <a:tcPr marT="45725" marB="4572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yes</a:t>
                      </a: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dull</a:t>
                      </a: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Very high</a:t>
                      </a: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sink</a:t>
                      </a: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Bubbles and cleans</a:t>
                      </a: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Group 81"/>
          <p:cNvGraphicFramePr>
            <a:graphicFrameLocks/>
          </p:cNvGraphicFramePr>
          <p:nvPr/>
        </p:nvGraphicFramePr>
        <p:xfrm>
          <a:off x="0" y="0"/>
          <a:ext cx="9144000" cy="6954715"/>
        </p:xfrm>
        <a:graphic>
          <a:graphicData uri="http://schemas.openxmlformats.org/drawingml/2006/table">
            <a:tbl>
              <a:tblPr/>
              <a:tblGrid>
                <a:gridCol w="1655763"/>
                <a:gridCol w="1849437"/>
                <a:gridCol w="1524000"/>
                <a:gridCol w="2286000"/>
                <a:gridCol w="1828800"/>
              </a:tblGrid>
              <a:tr h="161558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Wrap</a:t>
                      </a:r>
                    </a:p>
                  </a:txBody>
                  <a:tcPr marT="45724" marB="4572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Observations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Pure substance or mixture?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Homogeneous or heterogeneous?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If it is a pure substance, is it an element or a compound?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76365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Plastic</a:t>
                      </a:r>
                    </a:p>
                  </a:txBody>
                  <a:tcPr marT="45724" marB="4572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It is pink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mixture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heterogeneous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none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76206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Aluminum</a:t>
                      </a:r>
                    </a:p>
                  </a:txBody>
                  <a:tcPr marT="45724" marB="4572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It is really shiny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Pure substance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heterogeneous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element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76365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Zinc</a:t>
                      </a:r>
                    </a:p>
                  </a:txBody>
                  <a:tcPr marT="45724" marB="4572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It is just shiny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Pure substance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heterogeneous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element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76048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Copper</a:t>
                      </a:r>
                    </a:p>
                  </a:txBody>
                  <a:tcPr marT="45724" marB="4572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It is brown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Pure substance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heterogeneous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element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76206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Iron</a:t>
                      </a:r>
                    </a:p>
                  </a:txBody>
                  <a:tcPr marT="45724" marB="4572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Has a hole in it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Pure substance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heterogeneous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element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76365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Sulfur</a:t>
                      </a:r>
                    </a:p>
                  </a:txBody>
                  <a:tcPr marT="45724" marB="4572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It is yellow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Pure substance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heterogeneous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element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76048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Crime scene wrap</a:t>
                      </a:r>
                    </a:p>
                  </a:txBody>
                  <a:tcPr marT="45724" marB="4572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Has a hole in it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Pure substance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heterogeneous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element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Wrap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wrap must be iron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“A </a:t>
            </a:r>
            <a:r>
              <a:rPr lang="en-US" dirty="0" smtClean="0"/>
              <a:t>forensic chemist is a </a:t>
            </a:r>
            <a:r>
              <a:rPr lang="en-US" dirty="0" smtClean="0"/>
              <a:t>professional chemist </a:t>
            </a:r>
            <a:r>
              <a:rPr lang="en-US" dirty="0" smtClean="0"/>
              <a:t>who analyzes evidence that is brought in from crime scenes and reaches a conclusion based on tests run on </a:t>
            </a:r>
            <a:r>
              <a:rPr lang="en-US" dirty="0" smtClean="0"/>
              <a:t>that </a:t>
            </a:r>
            <a:r>
              <a:rPr lang="en-US" dirty="0" smtClean="0"/>
              <a:t>piece </a:t>
            </a:r>
            <a:r>
              <a:rPr lang="en-US" dirty="0" smtClean="0"/>
              <a:t>of evidence”</a:t>
            </a:r>
          </a:p>
          <a:p>
            <a:endParaRPr lang="en-US" dirty="0" smtClean="0"/>
          </a:p>
          <a:p>
            <a:r>
              <a:rPr lang="en-US" dirty="0" smtClean="0"/>
              <a:t>Excerpt </a:t>
            </a:r>
            <a:r>
              <a:rPr lang="en-US" dirty="0" smtClean="0"/>
              <a:t> from </a:t>
            </a:r>
            <a:r>
              <a:rPr lang="en-US" dirty="0" smtClean="0"/>
              <a:t>http://portal.acs.org/portal/acs/corg/content?_nfpb=true&amp;_pageLabel=PP_ARTICLEMAIN&amp;node_id=1188&amp;content_id=CTP_003390&amp;use_sec=true&amp;sec_url_var=region1&amp;__uuid=c03b289e-7908-4336-af79-11881c1a5258</a:t>
            </a:r>
            <a:endParaRPr lang="en-US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 </a:t>
            </a:r>
            <a:r>
              <a:rPr lang="en-US" dirty="0" err="1" smtClean="0"/>
              <a:t>contiuied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Wrap-iron</a:t>
            </a:r>
          </a:p>
          <a:p>
            <a:r>
              <a:rPr lang="en-US" dirty="0" smtClean="0"/>
              <a:t>Hot dog-pork</a:t>
            </a:r>
          </a:p>
          <a:p>
            <a:r>
              <a:rPr lang="en-US" dirty="0" smtClean="0"/>
              <a:t>Powder-sucrose</a:t>
            </a:r>
          </a:p>
          <a:p>
            <a:r>
              <a:rPr lang="en-US" dirty="0" smtClean="0"/>
              <a:t>Drink- pure water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It Must be Ariel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R</a:t>
            </a:r>
            <a:r>
              <a:rPr lang="en-US" dirty="0" err="1" smtClean="0"/>
              <a:t>ecources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http://portal.acs.org/portal/acs/corg/content?_nfpb=true&amp;_pageLabel=PP_ARTICLEMAIN&amp;node_id=1188&amp;content_id=CTP_003390&amp;use_sec=true&amp;sec_url_var=region1&amp;__uuid=c03b289e-7908-4336-af79-11881c1a5258</a:t>
            </a:r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Back-story continued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criminal left all of their tryout stuff at the scene. </a:t>
            </a:r>
          </a:p>
          <a:p>
            <a:endParaRPr lang="en-US" dirty="0" smtClean="0"/>
          </a:p>
          <a:p>
            <a:r>
              <a:rPr lang="en-US" dirty="0" smtClean="0"/>
              <a:t>The Scientists</a:t>
            </a:r>
            <a:r>
              <a:rPr lang="en-US" dirty="0" smtClean="0"/>
              <a:t> </a:t>
            </a:r>
            <a:r>
              <a:rPr lang="en-US" dirty="0" smtClean="0"/>
              <a:t>have done many tests on that stuff to see who poisoned Buzz.  </a:t>
            </a:r>
            <a:endParaRPr lang="en-US" dirty="0" smtClean="0"/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304800" y="1066800"/>
          <a:ext cx="8686799" cy="5527613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2048855"/>
                <a:gridCol w="1426179"/>
                <a:gridCol w="1397876"/>
                <a:gridCol w="2075586"/>
                <a:gridCol w="1738303"/>
              </a:tblGrid>
              <a:tr h="22860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</a:rPr>
                        <a:t>Suspect</a:t>
                      </a:r>
                      <a:endParaRPr lang="en-US" sz="11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</a:rPr>
                        <a:t>Drink</a:t>
                      </a:r>
                      <a:endParaRPr lang="en-US" sz="11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</a:rPr>
                        <a:t>Wrap</a:t>
                      </a:r>
                      <a:endParaRPr lang="en-US" sz="11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</a:rPr>
                        <a:t>Powder</a:t>
                      </a:r>
                      <a:endParaRPr lang="en-US" sz="11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</a:rPr>
                        <a:t>Hot Dog</a:t>
                      </a:r>
                      <a:endParaRPr lang="en-US" sz="11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B050"/>
                    </a:solidFill>
                  </a:tcPr>
                </a:tc>
              </a:tr>
              <a:tr h="26168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</a:rPr>
                        <a:t>Wicked witch</a:t>
                      </a:r>
                      <a:endParaRPr lang="en-US" sz="11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</a:rPr>
                        <a:t>Water</a:t>
                      </a:r>
                      <a:endParaRPr lang="en-US" sz="11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Zinc</a:t>
                      </a:r>
                      <a:endParaRPr lang="en-US" sz="11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</a:rPr>
                        <a:t>Ascorbic acid</a:t>
                      </a:r>
                      <a:endParaRPr lang="en-US" sz="11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</a:rPr>
                        <a:t>Fat free</a:t>
                      </a:r>
                      <a:endParaRPr lang="en-US" sz="11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B050"/>
                    </a:solidFill>
                  </a:tcPr>
                </a:tc>
              </a:tr>
              <a:tr h="26168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</a:rPr>
                        <a:t>Snow White</a:t>
                      </a:r>
                      <a:endParaRPr lang="en-US" sz="11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</a:rPr>
                        <a:t>Alcohol</a:t>
                      </a:r>
                      <a:endParaRPr lang="en-US" sz="11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dirty="0" smtClean="0">
                          <a:solidFill>
                            <a:schemeClr val="tx1"/>
                          </a:solidFill>
                          <a:effectLst/>
                        </a:rPr>
                        <a:t>Sulfur</a:t>
                      </a:r>
                      <a:endParaRPr lang="en-US" sz="11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</a:rPr>
                        <a:t>Ascorbic acid</a:t>
                      </a:r>
                      <a:endParaRPr lang="en-US" sz="11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</a:rPr>
                        <a:t>Light pork</a:t>
                      </a:r>
                      <a:endParaRPr lang="en-US" sz="11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B050"/>
                    </a:solidFill>
                  </a:tcPr>
                </a:tc>
              </a:tr>
              <a:tr h="26168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</a:rPr>
                        <a:t>Daffy Duck</a:t>
                      </a:r>
                      <a:endParaRPr lang="en-US" sz="11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</a:rPr>
                        <a:t>Grape drink</a:t>
                      </a:r>
                      <a:endParaRPr lang="en-US" sz="11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dirty="0" smtClean="0">
                          <a:solidFill>
                            <a:schemeClr val="tx1"/>
                          </a:solidFill>
                          <a:effectLst/>
                        </a:rPr>
                        <a:t>Plastic</a:t>
                      </a:r>
                      <a:endParaRPr lang="en-US" sz="11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</a:rPr>
                        <a:t>Sodium polyacrylate</a:t>
                      </a:r>
                      <a:endParaRPr lang="en-US" sz="11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</a:rPr>
                        <a:t>Pork</a:t>
                      </a:r>
                      <a:endParaRPr lang="en-US" sz="11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B050"/>
                    </a:solidFill>
                  </a:tcPr>
                </a:tc>
              </a:tr>
              <a:tr h="26168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</a:rPr>
                        <a:t>Shrek</a:t>
                      </a:r>
                      <a:endParaRPr lang="en-US" sz="11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</a:rPr>
                        <a:t>Water</a:t>
                      </a:r>
                      <a:endParaRPr lang="en-US" sz="11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dirty="0" smtClean="0">
                          <a:solidFill>
                            <a:schemeClr val="tx1"/>
                          </a:solidFill>
                          <a:effectLst/>
                        </a:rPr>
                        <a:t>Iron</a:t>
                      </a:r>
                      <a:endParaRPr lang="en-US" sz="11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</a:rPr>
                        <a:t>Sucrose</a:t>
                      </a:r>
                      <a:endParaRPr lang="en-US" sz="11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</a:rPr>
                        <a:t>Fat free</a:t>
                      </a:r>
                      <a:endParaRPr lang="en-US" sz="11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B050"/>
                    </a:solidFill>
                  </a:tcPr>
                </a:tc>
              </a:tr>
              <a:tr h="26168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</a:rPr>
                        <a:t>Dorothy</a:t>
                      </a:r>
                      <a:endParaRPr lang="en-US" sz="11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</a:rPr>
                        <a:t>Salt water</a:t>
                      </a:r>
                      <a:endParaRPr lang="en-US" sz="11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dirty="0" smtClean="0">
                          <a:solidFill>
                            <a:schemeClr val="tx1"/>
                          </a:solidFill>
                          <a:effectLst/>
                        </a:rPr>
                        <a:t>Aluminum</a:t>
                      </a:r>
                      <a:endParaRPr lang="en-US" sz="11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</a:rPr>
                        <a:t>Baking soda</a:t>
                      </a:r>
                      <a:endParaRPr lang="en-US" sz="11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</a:rPr>
                        <a:t>Pork</a:t>
                      </a:r>
                      <a:endParaRPr lang="en-US" sz="11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B050"/>
                    </a:solidFill>
                  </a:tcPr>
                </a:tc>
              </a:tr>
              <a:tr h="26168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</a:rPr>
                        <a:t>Princess Leia</a:t>
                      </a:r>
                      <a:endParaRPr lang="en-US" sz="11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</a:rPr>
                        <a:t>Vinegar</a:t>
                      </a:r>
                      <a:endParaRPr lang="en-US" sz="11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dirty="0" smtClean="0">
                          <a:solidFill>
                            <a:schemeClr val="tx1"/>
                          </a:solidFill>
                          <a:effectLst/>
                        </a:rPr>
                        <a:t>Iron</a:t>
                      </a:r>
                      <a:endParaRPr lang="en-US" sz="11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</a:rPr>
                        <a:t>Ascorbic acid</a:t>
                      </a:r>
                      <a:endParaRPr lang="en-US" sz="11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</a:rPr>
                        <a:t>Light pork</a:t>
                      </a:r>
                      <a:endParaRPr lang="en-US" sz="11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B050"/>
                    </a:solidFill>
                  </a:tcPr>
                </a:tc>
              </a:tr>
              <a:tr h="26168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</a:rPr>
                        <a:t>Harry Potter</a:t>
                      </a:r>
                      <a:endParaRPr lang="en-US" sz="11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</a:rPr>
                        <a:t>Lemonade</a:t>
                      </a:r>
                      <a:endParaRPr lang="en-US" sz="11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</a:rPr>
                        <a:t>Copper</a:t>
                      </a:r>
                      <a:endParaRPr lang="en-US" sz="11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</a:rPr>
                        <a:t>Sucrose</a:t>
                      </a:r>
                      <a:endParaRPr lang="en-US" sz="11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</a:rPr>
                        <a:t>Light pork</a:t>
                      </a:r>
                      <a:endParaRPr lang="en-US" sz="11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B050"/>
                    </a:solidFill>
                  </a:tcPr>
                </a:tc>
              </a:tr>
              <a:tr h="26168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</a:rPr>
                        <a:t>Jimmy Neutron</a:t>
                      </a:r>
                      <a:endParaRPr lang="en-US" sz="11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</a:rPr>
                        <a:t>Water </a:t>
                      </a:r>
                      <a:endParaRPr lang="en-US" sz="11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dirty="0" smtClean="0">
                          <a:solidFill>
                            <a:schemeClr val="tx1"/>
                          </a:solidFill>
                          <a:effectLst/>
                        </a:rPr>
                        <a:t>Iron</a:t>
                      </a:r>
                      <a:endParaRPr lang="en-US" sz="11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</a:rPr>
                        <a:t>Sodium polyacrylate</a:t>
                      </a:r>
                      <a:endParaRPr lang="en-US" sz="11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</a:rPr>
                        <a:t>Pork</a:t>
                      </a:r>
                      <a:endParaRPr lang="en-US" sz="11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B050"/>
                    </a:solidFill>
                  </a:tcPr>
                </a:tc>
              </a:tr>
              <a:tr h="26168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</a:rPr>
                        <a:t>Icky Vicky</a:t>
                      </a:r>
                      <a:endParaRPr lang="en-US" sz="11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</a:rPr>
                        <a:t>vinegar</a:t>
                      </a:r>
                      <a:endParaRPr lang="en-US" sz="11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</a:rPr>
                        <a:t>Aluminum</a:t>
                      </a:r>
                      <a:endParaRPr lang="en-US" sz="11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</a:rPr>
                        <a:t>Ascorbic acid</a:t>
                      </a:r>
                      <a:endParaRPr lang="en-US" sz="11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</a:rPr>
                        <a:t>Light pork</a:t>
                      </a:r>
                      <a:endParaRPr lang="en-US" sz="11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B050"/>
                    </a:solidFill>
                  </a:tcPr>
                </a:tc>
              </a:tr>
              <a:tr h="26168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</a:rPr>
                        <a:t>Darth Vader</a:t>
                      </a:r>
                      <a:endParaRPr lang="en-US" sz="11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</a:rPr>
                        <a:t>Salt water</a:t>
                      </a:r>
                      <a:endParaRPr lang="en-US" sz="11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dirty="0" smtClean="0">
                          <a:solidFill>
                            <a:schemeClr val="tx1"/>
                          </a:solidFill>
                          <a:effectLst/>
                        </a:rPr>
                        <a:t>Aluminum</a:t>
                      </a:r>
                      <a:endParaRPr lang="en-US" sz="11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</a:rPr>
                        <a:t>Sodium chloride</a:t>
                      </a:r>
                      <a:endParaRPr lang="en-US" sz="11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</a:rPr>
                        <a:t>Fat free</a:t>
                      </a:r>
                      <a:endParaRPr lang="en-US" sz="11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B050"/>
                    </a:solidFill>
                  </a:tcPr>
                </a:tc>
              </a:tr>
              <a:tr h="26168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</a:rPr>
                        <a:t>Lord Voldemort</a:t>
                      </a:r>
                      <a:endParaRPr lang="en-US" sz="11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</a:rPr>
                        <a:t>Salt water</a:t>
                      </a:r>
                      <a:endParaRPr lang="en-US" sz="11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Zinc</a:t>
                      </a:r>
                      <a:endParaRPr lang="en-US" sz="11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</a:rPr>
                        <a:t>Baking soda</a:t>
                      </a:r>
                      <a:endParaRPr lang="en-US" sz="11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</a:rPr>
                        <a:t>Fat free</a:t>
                      </a:r>
                      <a:endParaRPr lang="en-US" sz="11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B050"/>
                    </a:solidFill>
                  </a:tcPr>
                </a:tc>
              </a:tr>
              <a:tr h="26168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</a:rPr>
                        <a:t>Goofy</a:t>
                      </a:r>
                      <a:endParaRPr lang="en-US" sz="11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</a:rPr>
                        <a:t>Alcohol</a:t>
                      </a:r>
                      <a:endParaRPr lang="en-US" sz="11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</a:rPr>
                        <a:t>Copper</a:t>
                      </a:r>
                      <a:endParaRPr lang="en-US" sz="11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</a:rPr>
                        <a:t>Sodium chloride</a:t>
                      </a:r>
                      <a:endParaRPr lang="en-US" sz="11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</a:rPr>
                        <a:t>Pork</a:t>
                      </a:r>
                      <a:endParaRPr lang="en-US" sz="11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B050"/>
                    </a:solidFill>
                  </a:tcPr>
                </a:tc>
              </a:tr>
              <a:tr h="26168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</a:rPr>
                        <a:t>Ariel</a:t>
                      </a:r>
                      <a:endParaRPr lang="en-US" sz="11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</a:rPr>
                        <a:t>Water</a:t>
                      </a:r>
                      <a:endParaRPr lang="en-US" sz="11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dirty="0" smtClean="0">
                          <a:solidFill>
                            <a:schemeClr val="tx1"/>
                          </a:solidFill>
                          <a:effectLst/>
                        </a:rPr>
                        <a:t>Iron</a:t>
                      </a:r>
                      <a:endParaRPr lang="en-US" sz="11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</a:rPr>
                        <a:t>sucrose</a:t>
                      </a:r>
                      <a:endParaRPr lang="en-US" sz="11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</a:rPr>
                        <a:t>Pork</a:t>
                      </a:r>
                      <a:endParaRPr lang="en-US" sz="11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B050"/>
                    </a:solidFill>
                  </a:tcPr>
                </a:tc>
              </a:tr>
              <a:tr h="26168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</a:rPr>
                        <a:t>Ursala</a:t>
                      </a:r>
                      <a:endParaRPr lang="en-US" sz="11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</a:rPr>
                        <a:t>Alcohol</a:t>
                      </a:r>
                      <a:endParaRPr lang="en-US" sz="11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dirty="0" smtClean="0">
                          <a:solidFill>
                            <a:schemeClr val="tx1"/>
                          </a:solidFill>
                          <a:effectLst/>
                        </a:rPr>
                        <a:t>Plastic</a:t>
                      </a:r>
                      <a:endParaRPr lang="en-US" sz="11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</a:rPr>
                        <a:t>Sodium polyacrylate</a:t>
                      </a:r>
                      <a:endParaRPr lang="en-US" sz="11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</a:rPr>
                        <a:t>Fat free</a:t>
                      </a:r>
                      <a:endParaRPr lang="en-US" sz="11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B050"/>
                    </a:solidFill>
                  </a:tcPr>
                </a:tc>
              </a:tr>
              <a:tr h="26168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</a:rPr>
                        <a:t>Donkey</a:t>
                      </a:r>
                      <a:endParaRPr lang="en-US" sz="11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</a:rPr>
                        <a:t>Vinegar</a:t>
                      </a:r>
                      <a:endParaRPr lang="en-US" sz="11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dirty="0" smtClean="0">
                          <a:solidFill>
                            <a:schemeClr val="tx1"/>
                          </a:solidFill>
                          <a:effectLst/>
                        </a:rPr>
                        <a:t>Copper</a:t>
                      </a:r>
                      <a:endParaRPr lang="en-US" sz="11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</a:rPr>
                        <a:t>Sodium chloride</a:t>
                      </a:r>
                      <a:endParaRPr lang="en-US" sz="11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</a:rPr>
                        <a:t>Light pork</a:t>
                      </a:r>
                      <a:endParaRPr lang="en-US" sz="11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B050"/>
                    </a:solidFill>
                  </a:tcPr>
                </a:tc>
              </a:tr>
              <a:tr h="30892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</a:rPr>
                        <a:t>Prince Charming</a:t>
                      </a:r>
                      <a:endParaRPr lang="en-US" sz="11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</a:rPr>
                        <a:t>Salt water</a:t>
                      </a:r>
                      <a:endParaRPr lang="en-US" sz="11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dirty="0" smtClean="0">
                          <a:solidFill>
                            <a:schemeClr val="tx1"/>
                          </a:solidFill>
                          <a:effectLst/>
                        </a:rPr>
                        <a:t>Aluminum</a:t>
                      </a:r>
                      <a:endParaRPr lang="en-US" sz="11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</a:rPr>
                        <a:t>Baking soda</a:t>
                      </a:r>
                      <a:endParaRPr lang="en-US" sz="11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</a:rPr>
                        <a:t>Fat free</a:t>
                      </a:r>
                      <a:endParaRPr lang="en-US" sz="11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B050"/>
                    </a:solidFill>
                  </a:tcPr>
                </a:tc>
              </a:tr>
              <a:tr h="26168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</a:rPr>
                        <a:t>Nancy Drew</a:t>
                      </a:r>
                      <a:endParaRPr lang="en-US" sz="11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</a:rPr>
                        <a:t>Salt water</a:t>
                      </a:r>
                      <a:endParaRPr lang="en-US" sz="11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dirty="0" smtClean="0">
                          <a:solidFill>
                            <a:schemeClr val="tx1"/>
                          </a:solidFill>
                          <a:effectLst/>
                        </a:rPr>
                        <a:t>Iron</a:t>
                      </a:r>
                      <a:endParaRPr lang="en-US" sz="11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</a:rPr>
                        <a:t>Sodium chloride</a:t>
                      </a:r>
                      <a:endParaRPr lang="en-US" sz="11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</a:rPr>
                        <a:t>Pork</a:t>
                      </a:r>
                      <a:endParaRPr lang="en-US" sz="11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B050"/>
                    </a:solidFill>
                  </a:tcPr>
                </a:tc>
              </a:tr>
              <a:tr h="26168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</a:rPr>
                        <a:t>Sponge Bob</a:t>
                      </a:r>
                      <a:endParaRPr lang="en-US" sz="11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</a:rPr>
                        <a:t>Water</a:t>
                      </a:r>
                      <a:endParaRPr lang="en-US" sz="11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Zinc</a:t>
                      </a:r>
                      <a:endParaRPr lang="en-US" sz="11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</a:rPr>
                        <a:t>sucrose</a:t>
                      </a:r>
                      <a:endParaRPr lang="en-US" sz="11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</a:rPr>
                        <a:t>Pork</a:t>
                      </a:r>
                      <a:endParaRPr lang="en-US" sz="11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B050"/>
                    </a:solidFill>
                  </a:tcPr>
                </a:tc>
              </a:tr>
              <a:tr h="26168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</a:rPr>
                        <a:t>Dora</a:t>
                      </a:r>
                      <a:endParaRPr lang="en-US" sz="11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</a:rPr>
                        <a:t>Salt water</a:t>
                      </a:r>
                      <a:endParaRPr lang="en-US" sz="11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Zinc</a:t>
                      </a:r>
                      <a:endParaRPr lang="en-US" sz="11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</a:rPr>
                        <a:t>Baking soda</a:t>
                      </a:r>
                      <a:endParaRPr lang="en-US" sz="11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</a:rPr>
                        <a:t>Light pork</a:t>
                      </a:r>
                      <a:endParaRPr lang="en-US" sz="11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B050"/>
                    </a:solidFill>
                  </a:tcPr>
                </a:tc>
              </a:tr>
              <a:tr h="279853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</a:rPr>
                        <a:t>Luke Skywalker</a:t>
                      </a:r>
                      <a:endParaRPr lang="en-US" sz="11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</a:rPr>
                        <a:t>Salt water</a:t>
                      </a:r>
                      <a:endParaRPr lang="en-US" sz="11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</a:rPr>
                        <a:t>aluminum</a:t>
                      </a:r>
                      <a:endParaRPr lang="en-US" sz="11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</a:rPr>
                        <a:t>Sodium polyacrylate</a:t>
                      </a:r>
                      <a:endParaRPr lang="en-US" sz="11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</a:rPr>
                        <a:t>Fat free</a:t>
                      </a:r>
                      <a:endParaRPr lang="en-US" sz="11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B050"/>
                    </a:solidFill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990600" y="457200"/>
            <a:ext cx="6477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            Suspects and what they brought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Drinks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 For drinks </a:t>
            </a:r>
            <a:r>
              <a:rPr lang="en-US" dirty="0" smtClean="0"/>
              <a:t>the scientist tested density, color, conductivity, </a:t>
            </a:r>
            <a:r>
              <a:rPr lang="en-US" dirty="0" smtClean="0"/>
              <a:t>smell, </a:t>
            </a:r>
            <a:r>
              <a:rPr lang="en-US" dirty="0" smtClean="0"/>
              <a:t>reactivity, </a:t>
            </a:r>
            <a:r>
              <a:rPr lang="en-US" dirty="0" smtClean="0"/>
              <a:t>and flammability.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Procedures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Density</a:t>
            </a:r>
          </a:p>
          <a:p>
            <a:pPr>
              <a:buNone/>
            </a:pPr>
            <a:r>
              <a:rPr lang="en-US" dirty="0" smtClean="0"/>
              <a:t>   1.take a graduated cylinder and full it with water up to the 50.</a:t>
            </a:r>
          </a:p>
          <a:p>
            <a:pPr>
              <a:buNone/>
            </a:pPr>
            <a:r>
              <a:rPr lang="en-US" dirty="0" smtClean="0"/>
              <a:t> </a:t>
            </a:r>
            <a:r>
              <a:rPr lang="en-US" dirty="0" smtClean="0"/>
              <a:t>  2.then place your drink in and see if it stays at the top or if it floats to the bottom.</a:t>
            </a:r>
          </a:p>
          <a:p>
            <a:pPr>
              <a:buNone/>
            </a:pPr>
            <a:r>
              <a:rPr lang="en-US" dirty="0" smtClean="0"/>
              <a:t> </a:t>
            </a:r>
            <a:r>
              <a:rPr lang="en-US" dirty="0" smtClean="0"/>
              <a:t>  3.record your data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</a:t>
            </a:r>
            <a:r>
              <a:rPr lang="en-US" dirty="0" smtClean="0"/>
              <a:t>Procedures 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Conductivity</a:t>
            </a:r>
          </a:p>
          <a:p>
            <a:pPr>
              <a:buNone/>
            </a:pPr>
            <a:r>
              <a:rPr lang="en-US" dirty="0" smtClean="0"/>
              <a:t>   1.place drink on the tray</a:t>
            </a:r>
          </a:p>
          <a:p>
            <a:pPr>
              <a:buNone/>
            </a:pPr>
            <a:r>
              <a:rPr lang="en-US" dirty="0" smtClean="0"/>
              <a:t> </a:t>
            </a:r>
            <a:r>
              <a:rPr lang="en-US" dirty="0" smtClean="0"/>
              <a:t>  2.place conductivity meter in and test it</a:t>
            </a:r>
          </a:p>
          <a:p>
            <a:pPr>
              <a:buNone/>
            </a:pPr>
            <a:r>
              <a:rPr lang="en-US" dirty="0" smtClean="0"/>
              <a:t> </a:t>
            </a:r>
            <a:r>
              <a:rPr lang="en-US" dirty="0" smtClean="0"/>
              <a:t>  3.record </a:t>
            </a:r>
            <a:r>
              <a:rPr lang="en-US" dirty="0" smtClean="0"/>
              <a:t>your </a:t>
            </a:r>
            <a:r>
              <a:rPr lang="en-US" dirty="0" smtClean="0"/>
              <a:t>data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 </a:t>
            </a:r>
          </a:p>
          <a:p>
            <a:pPr>
              <a:buNone/>
            </a:pPr>
            <a:r>
              <a:rPr lang="en-US" dirty="0" smtClean="0"/>
              <a:t> </a:t>
            </a:r>
            <a:r>
              <a:rPr lang="en-US" dirty="0" smtClean="0"/>
              <a:t>  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Group 139"/>
          <p:cNvGraphicFramePr>
            <a:graphicFrameLocks/>
          </p:cNvGraphicFramePr>
          <p:nvPr/>
        </p:nvGraphicFramePr>
        <p:xfrm>
          <a:off x="0" y="0"/>
          <a:ext cx="9399905" cy="6949436"/>
        </p:xfrm>
        <a:graphic>
          <a:graphicData uri="http://schemas.openxmlformats.org/drawingml/2006/table">
            <a:tbl>
              <a:tblPr/>
              <a:tblGrid>
                <a:gridCol w="1447800"/>
                <a:gridCol w="990600"/>
                <a:gridCol w="1094105"/>
                <a:gridCol w="914400"/>
                <a:gridCol w="1752600"/>
                <a:gridCol w="1447800"/>
                <a:gridCol w="1752600"/>
              </a:tblGrid>
              <a:tr h="106679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Drinks</a:t>
                      </a:r>
                    </a:p>
                  </a:txBody>
                  <a:tcPr marT="45718" marB="4571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</a:rPr>
                        <a:t>Density</a:t>
                      </a:r>
                    </a:p>
                  </a:txBody>
                  <a:tcPr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</a:rPr>
                        <a:t>Color</a:t>
                      </a:r>
                    </a:p>
                  </a:txBody>
                  <a:tcPr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</a:rPr>
                        <a:t>Smell</a:t>
                      </a:r>
                    </a:p>
                  </a:txBody>
                  <a:tcPr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</a:rPr>
                        <a:t>Conductivity</a:t>
                      </a:r>
                    </a:p>
                  </a:txBody>
                  <a:tcPr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66"/>
                          </a:solidFill>
                          <a:effectLst/>
                          <a:latin typeface="Arial" charset="0"/>
                        </a:rPr>
                        <a:t>Reactivity</a:t>
                      </a:r>
                    </a:p>
                  </a:txBody>
                  <a:tcPr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66"/>
                          </a:solidFill>
                          <a:effectLst/>
                          <a:latin typeface="Arial" charset="0"/>
                        </a:rPr>
                        <a:t>Flammability</a:t>
                      </a:r>
                    </a:p>
                  </a:txBody>
                  <a:tcPr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73815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Pure water</a:t>
                      </a:r>
                    </a:p>
                  </a:txBody>
                  <a:tcPr marT="45718" marB="4571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1.0</a:t>
                      </a:r>
                    </a:p>
                  </a:txBody>
                  <a:tcPr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clear</a:t>
                      </a:r>
                    </a:p>
                  </a:txBody>
                  <a:tcPr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none</a:t>
                      </a:r>
                    </a:p>
                  </a:txBody>
                  <a:tcPr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none</a:t>
                      </a:r>
                    </a:p>
                  </a:txBody>
                  <a:tcPr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none</a:t>
                      </a:r>
                    </a:p>
                  </a:txBody>
                  <a:tcPr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none</a:t>
                      </a:r>
                    </a:p>
                  </a:txBody>
                  <a:tcPr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4810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Alcohol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8" marB="4571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sinks</a:t>
                      </a:r>
                    </a:p>
                  </a:txBody>
                  <a:tcPr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clear</a:t>
                      </a:r>
                    </a:p>
                  </a:txBody>
                  <a:tcPr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yes</a:t>
                      </a:r>
                    </a:p>
                  </a:txBody>
                  <a:tcPr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none</a:t>
                      </a:r>
                    </a:p>
                  </a:txBody>
                  <a:tcPr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none</a:t>
                      </a:r>
                    </a:p>
                  </a:txBody>
                  <a:tcPr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yes</a:t>
                      </a:r>
                    </a:p>
                  </a:txBody>
                  <a:tcPr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73815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Salt  water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8" marB="4571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sinks</a:t>
                      </a:r>
                    </a:p>
                  </a:txBody>
                  <a:tcPr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Not that clear</a:t>
                      </a:r>
                    </a:p>
                  </a:txBody>
                  <a:tcPr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none</a:t>
                      </a:r>
                    </a:p>
                  </a:txBody>
                  <a:tcPr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none</a:t>
                      </a:r>
                    </a:p>
                  </a:txBody>
                  <a:tcPr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none</a:t>
                      </a:r>
                    </a:p>
                  </a:txBody>
                  <a:tcPr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none</a:t>
                      </a:r>
                    </a:p>
                  </a:txBody>
                  <a:tcPr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44394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Vinegar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8" marB="4571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floats</a:t>
                      </a:r>
                    </a:p>
                  </a:txBody>
                  <a:tcPr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clear</a:t>
                      </a:r>
                    </a:p>
                  </a:txBody>
                  <a:tcPr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bad smell</a:t>
                      </a:r>
                    </a:p>
                  </a:txBody>
                  <a:tcPr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none</a:t>
                      </a:r>
                    </a:p>
                  </a:txBody>
                  <a:tcPr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fizzy</a:t>
                      </a:r>
                    </a:p>
                  </a:txBody>
                  <a:tcPr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none</a:t>
                      </a:r>
                    </a:p>
                  </a:txBody>
                  <a:tcPr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73656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Grape drink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8" marB="4571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floats</a:t>
                      </a:r>
                    </a:p>
                  </a:txBody>
                  <a:tcPr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red </a:t>
                      </a:r>
                    </a:p>
                  </a:txBody>
                  <a:tcPr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good</a:t>
                      </a:r>
                    </a:p>
                  </a:txBody>
                  <a:tcPr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none</a:t>
                      </a:r>
                    </a:p>
                  </a:txBody>
                  <a:tcPr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fizzy</a:t>
                      </a:r>
                    </a:p>
                  </a:txBody>
                  <a:tcPr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none </a:t>
                      </a:r>
                    </a:p>
                  </a:txBody>
                  <a:tcPr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90936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Lemonade with pulp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8" marB="4571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sinks</a:t>
                      </a:r>
                    </a:p>
                  </a:txBody>
                  <a:tcPr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yellow</a:t>
                      </a:r>
                    </a:p>
                  </a:txBody>
                  <a:tcPr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good</a:t>
                      </a:r>
                    </a:p>
                  </a:txBody>
                  <a:tcPr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none</a:t>
                      </a:r>
                    </a:p>
                  </a:txBody>
                  <a:tcPr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fizzy</a:t>
                      </a:r>
                    </a:p>
                  </a:txBody>
                  <a:tcPr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none</a:t>
                      </a:r>
                    </a:p>
                  </a:txBody>
                  <a:tcPr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100579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Crime scene liquid</a:t>
                      </a:r>
                      <a:endParaRPr kumimoji="0" 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8" marB="4571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1.0</a:t>
                      </a:r>
                    </a:p>
                  </a:txBody>
                  <a:tcPr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clear</a:t>
                      </a:r>
                    </a:p>
                  </a:txBody>
                  <a:tcPr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none</a:t>
                      </a:r>
                    </a:p>
                  </a:txBody>
                  <a:tcPr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none</a:t>
                      </a:r>
                    </a:p>
                  </a:txBody>
                  <a:tcPr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none</a:t>
                      </a:r>
                    </a:p>
                  </a:txBody>
                  <a:tcPr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none</a:t>
                      </a:r>
                    </a:p>
                  </a:txBody>
                  <a:tcPr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Group 88"/>
          <p:cNvGraphicFramePr>
            <a:graphicFrameLocks/>
          </p:cNvGraphicFramePr>
          <p:nvPr/>
        </p:nvGraphicFramePr>
        <p:xfrm>
          <a:off x="0" y="1"/>
          <a:ext cx="9144000" cy="7089667"/>
        </p:xfrm>
        <a:graphic>
          <a:graphicData uri="http://schemas.openxmlformats.org/drawingml/2006/table">
            <a:tbl>
              <a:tblPr/>
              <a:tblGrid>
                <a:gridCol w="1524000"/>
                <a:gridCol w="1828800"/>
                <a:gridCol w="1752600"/>
                <a:gridCol w="2286000"/>
                <a:gridCol w="1752600"/>
              </a:tblGrid>
              <a:tr h="15010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Drink</a:t>
                      </a:r>
                    </a:p>
                  </a:txBody>
                  <a:tcPr marT="45725" marB="4572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Observations</a:t>
                      </a: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Pure substance or mixture?</a:t>
                      </a: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Homogeneous or heterogeneous?</a:t>
                      </a: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If it is a pure substance, is it an element or a compound?</a:t>
                      </a: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76470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Pure water</a:t>
                      </a:r>
                    </a:p>
                  </a:txBody>
                  <a:tcPr marT="45725" marB="4572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It is clear</a:t>
                      </a: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Pure substance</a:t>
                      </a: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heterogeneous</a:t>
                      </a: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compound</a:t>
                      </a: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76470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Rubbing alcohol</a:t>
                      </a:r>
                    </a:p>
                  </a:txBody>
                  <a:tcPr marT="45725" marB="4572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Really bad smell</a:t>
                      </a: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Pure substance</a:t>
                      </a: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heterogeneous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compound</a:t>
                      </a: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70100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Salt water</a:t>
                      </a:r>
                    </a:p>
                  </a:txBody>
                  <a:tcPr marT="45725" marB="4572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Not really clear</a:t>
                      </a: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mixture</a:t>
                      </a: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homogeneous</a:t>
                      </a: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not</a:t>
                      </a: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42647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Vinegar</a:t>
                      </a:r>
                    </a:p>
                  </a:txBody>
                  <a:tcPr marT="45725" marB="4572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smell</a:t>
                      </a: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Pure substance</a:t>
                      </a: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heterogeneous</a:t>
                      </a: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compound</a:t>
                      </a: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58516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Grape drink</a:t>
                      </a:r>
                    </a:p>
                  </a:txBody>
                  <a:tcPr marT="45725" marB="4572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It is red</a:t>
                      </a: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mixture</a:t>
                      </a: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heterogeneous</a:t>
                      </a: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not</a:t>
                      </a: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65141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Lemonade with pulp</a:t>
                      </a:r>
                    </a:p>
                  </a:txBody>
                  <a:tcPr marT="45725" marB="4572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It is yellow</a:t>
                      </a: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mixture</a:t>
                      </a: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homogeneous</a:t>
                      </a: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not</a:t>
                      </a: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80764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Crime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Scene</a:t>
                      </a:r>
                    </a:p>
                  </a:txBody>
                  <a:tcPr marT="45725" marB="4572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Clear, no smell</a:t>
                      </a: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Pure substance</a:t>
                      </a: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heterogeneous</a:t>
                      </a: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compound</a:t>
                      </a: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oundry">
  <a:themeElements>
    <a:clrScheme name="Foundry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Foundry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oundry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296</TotalTime>
  <Words>1086</Words>
  <Application>Microsoft Office PowerPoint</Application>
  <PresentationFormat>On-screen Show (4:3)</PresentationFormat>
  <Paragraphs>490</Paragraphs>
  <Slides>25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6" baseType="lpstr">
      <vt:lpstr>Foundry</vt:lpstr>
      <vt:lpstr>Buzz Lightyear Poison Case</vt:lpstr>
      <vt:lpstr>Back-story</vt:lpstr>
      <vt:lpstr>Back-story continued</vt:lpstr>
      <vt:lpstr>Slide 4</vt:lpstr>
      <vt:lpstr>The Drinks</vt:lpstr>
      <vt:lpstr>The Procedures</vt:lpstr>
      <vt:lpstr>The Procedures 2</vt:lpstr>
      <vt:lpstr>Slide 8</vt:lpstr>
      <vt:lpstr>Slide 9</vt:lpstr>
      <vt:lpstr>Drink</vt:lpstr>
      <vt:lpstr>The Powders</vt:lpstr>
      <vt:lpstr>Slide 12</vt:lpstr>
      <vt:lpstr>Slide 13</vt:lpstr>
      <vt:lpstr>Powder</vt:lpstr>
      <vt:lpstr>The hot dogs</vt:lpstr>
      <vt:lpstr>Slide 16</vt:lpstr>
      <vt:lpstr>Slide 17</vt:lpstr>
      <vt:lpstr>Hot dog</vt:lpstr>
      <vt:lpstr>The wraps</vt:lpstr>
      <vt:lpstr>Slide 20</vt:lpstr>
      <vt:lpstr>Slide 21</vt:lpstr>
      <vt:lpstr>Wrap</vt:lpstr>
      <vt:lpstr>Conclusion</vt:lpstr>
      <vt:lpstr>Conclusion contiuied</vt:lpstr>
      <vt:lpstr>Recources</vt:lpstr>
    </vt:vector>
  </TitlesOfParts>
  <Company>TriMont Real Estate Advisors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BuzzLightyear Poison Case</dc:title>
  <dc:creator>Michelle Roland</dc:creator>
  <cp:lastModifiedBy>200178907</cp:lastModifiedBy>
  <cp:revision>32</cp:revision>
  <dcterms:created xsi:type="dcterms:W3CDTF">2010-10-03T19:00:19Z</dcterms:created>
  <dcterms:modified xsi:type="dcterms:W3CDTF">2010-10-04T18:53:02Z</dcterms:modified>
</cp:coreProperties>
</file>